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101" r:id="rId2"/>
    <p:sldId id="2043" r:id="rId3"/>
    <p:sldId id="2078" r:id="rId4"/>
    <p:sldId id="2080" r:id="rId5"/>
    <p:sldId id="2083" r:id="rId6"/>
    <p:sldId id="2085" r:id="rId7"/>
    <p:sldId id="2087" r:id="rId8"/>
    <p:sldId id="2095" r:id="rId9"/>
    <p:sldId id="2091" r:id="rId10"/>
    <p:sldId id="2146" r:id="rId11"/>
    <p:sldId id="2099" r:id="rId12"/>
    <p:sldId id="2102" r:id="rId13"/>
    <p:sldId id="2103" r:id="rId14"/>
    <p:sldId id="2086" r:id="rId15"/>
    <p:sldId id="2125" r:id="rId16"/>
    <p:sldId id="2126" r:id="rId17"/>
    <p:sldId id="2105" r:id="rId18"/>
    <p:sldId id="2057" r:id="rId19"/>
    <p:sldId id="2127" r:id="rId20"/>
    <p:sldId id="2076" r:id="rId21"/>
    <p:sldId id="2115" r:id="rId22"/>
    <p:sldId id="212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1373"/>
    <p:restoredTop sz="96208"/>
  </p:normalViewPr>
  <p:slideViewPr>
    <p:cSldViewPr snapToGrid="0" snapToObjects="1" showGuides="1">
      <p:cViewPr varScale="1">
        <p:scale>
          <a:sx n="46" d="100"/>
          <a:sy n="46" d="100"/>
        </p:scale>
        <p:origin x="200" y="1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1451-82C9-F84E-89E8-67C9A41FB669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653BE-A57E-C242-8687-DE80A9F5F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5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Customizing-Git-Git-Configura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book/en/v2/Getting-Started-First-Time-Git-Setup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push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tatu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tlassian.com/git/tutorials/inspecting-a-repository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ommi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using-git/adding-a-remot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docs/git-push" TargetMode="External"/><Relationship Id="rId4" Type="http://schemas.openxmlformats.org/officeDocument/2006/relationships/hyperlink" Target="https://git-scm.com/docs/git-remot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https://git-scm.com/book/en/v2/Customizing-Git-Git-Configuration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https://git-scm.com/book/en/v2/Getting-Started-First-Time-Git-Setup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6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75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5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9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07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0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8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1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8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https://git-scm.com/docs/git-status</a:t>
            </a:r>
            <a:endParaRPr lang="en-US" dirty="0"/>
          </a:p>
          <a:p>
            <a:r>
              <a:rPr lang="en-US" dirty="0">
                <a:hlinkClick r:id="rId4"/>
              </a:rPr>
              <a:t>https://www.atlassian.com/git/tutorials/inspecting-a-repository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4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4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https://help.github.com/en/github/using-git/adding-a-remote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0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7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5D9B-88EB-0344-A7AF-119686D2C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AD87D-25AA-DF4B-8257-160DA11FB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FBE4-CA0C-2048-82DD-977D02DF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3A324-4BE0-9A4A-8DD3-97273296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14BE3-3CDD-B847-9F48-8CE2888C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8D97-D720-C34D-AA63-09D60EEE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7906A-74EF-0A4F-991C-BB2D919CF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A8FD1-9608-A040-9398-DC179024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79B93-7EEC-5440-9585-75D1E631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FF549-E429-7F40-90F0-BCFA3FCE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4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076CA-F4CC-8D4F-A496-0C0C0F174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A2718-4446-2149-B020-703A73535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3E4F-8D14-724E-8275-A59518A5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BA30-7FA6-6C47-9AAC-56088030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8A6-3AEC-1F42-A66A-1B60C7B6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0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8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10692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629617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52553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39631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412088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63717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8142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CFF4-5CDE-D842-ABBB-F643F817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EE3CE-5A7E-354F-9F4D-B40957BE1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C0FBC-03F2-B84E-B907-01EDAC2F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9F34-FD61-644B-B8B7-E91943FC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D640D-8224-5943-AC81-5D3DDE00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7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7918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229391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864738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656813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72702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16399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1075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9554-4C35-6F47-A1F1-FA385314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5FC2E-4780-9242-9A47-F06A1F392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0F7E7-A1FC-7C45-A488-AEB93CDF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A729-1860-7D45-BBF1-215158AC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A760-2FB0-DB4A-AFC3-E57C8E4F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E82E-0975-A34B-AA21-7A41DC6E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C283-2423-EF4E-8AAC-555EA4FDC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0D9CB-C455-2648-84AC-23299909A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6FE49-636D-2F44-9972-F39AE6C4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11408-3B8F-2348-ABAB-145E143B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F809-5842-2B42-97B0-86AE79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1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18DD-1327-C643-9387-2C906199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AEB78-828A-5E4E-99F9-F072A9293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5B856-FF9D-0B41-A953-8631408D2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3A7C5-22B9-C34E-B534-0E252097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9C9C9-AC1C-7148-AA13-1E41BD073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4B00A-3C18-0141-86E0-076067A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7F4968-51C9-544F-8D61-14604288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47BB2-68C9-2F45-8055-0AF8FC1C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CA20-D05C-D243-8D1A-F8B7F33F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641CD-7EB3-DC45-A0A9-7F72B3D23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B0824-CC77-4843-9C0F-4CF0B557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90B28-3C88-8D4B-B4DB-DFCF7024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1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C32E4-A7F8-7E40-BB17-9A7B0498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E82A-DE69-4841-AEC3-711DE3AC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D9C2A-F8CE-3B44-AFA5-0974F8B0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0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60E3-5BDF-F643-892C-39642542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869C-1B25-0647-BC3A-004A829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65607-9919-9A44-B53C-C6C639D0F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4BC1A-06C6-AA4E-86C9-85829E53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A4CE6-BA0F-134F-9C27-433FFABE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87365-20BD-7A42-860D-730C3274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7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42C4-4B72-1449-99F1-D8EB0080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B8B5B-B845-FF43-A10A-023B9259A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F330B-18A3-094D-8A68-03DC93F3C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00906-7203-4E43-B84F-7675146D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E181B-F354-A145-95E0-285837E9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1DE0C-EC56-BF4D-BEC1-8E94CA08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355C7B-0505-614B-81C0-5F645D1E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9AD84-3F29-7444-9D56-39C3F1BE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5482D-6C4B-4A45-ADE3-64A74ECE8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731B9-0B33-814A-A9AD-08082249F94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43C4-9CD9-874A-84E2-681A2791C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ED1B-7456-BB46-A0BC-DBFD3AC54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DBF55-7E06-524C-9AFF-5D55CB63F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/Git-Basics-Working-with-Remot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w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Getting Started</a:t>
            </a:r>
          </a:p>
          <a:p>
            <a:endParaRPr lang="en-US" dirty="0"/>
          </a:p>
          <a:p>
            <a:r>
              <a:rPr lang="en-US" dirty="0"/>
              <a:t>Hands-on B</a:t>
            </a:r>
          </a:p>
        </p:txBody>
      </p:sp>
    </p:spTree>
    <p:extLst>
      <p:ext uri="{BB962C8B-B14F-4D97-AF65-F5344CB8AC3E}">
        <p14:creationId xmlns:p14="http://schemas.microsoft.com/office/powerpoint/2010/main" val="399641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AF15-C86B-3B41-91A1-6C5241F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0327E-C2AA-F246-94DF-6F88FAA0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master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ahandsel@github.com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&lt;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Token_Here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Counting objects: 100% (3/3),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compression using up to 4 threads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Compressing objects: 100% (2/2),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Writing objects: 100% (3/3), 434 bytes | 86.00 KiB/s,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3 (delta 0), reused 0 (delta 0), pack-reused 0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https://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[new branch]      master -&gt; master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 'master' set up to track remote branch 'master' from 'origin'.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0AAF4-FE19-1341-8EC7-8E01BD68C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6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r>
              <a:rPr lang="en-US" dirty="0"/>
              <a:t>Congrats! Hands-on A &amp; B is Completed!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Install &amp; Configure git on PC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/>
          <a:lstStyle/>
          <a:p>
            <a:r>
              <a:rPr lang="en-US" dirty="0"/>
              <a:t>Create &amp; Configure GitHub</a:t>
            </a:r>
          </a:p>
        </p:txBody>
      </p:sp>
      <p:pic>
        <p:nvPicPr>
          <p:cNvPr id="27" name="Content Placeholder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F3CFF-1FC9-064D-830C-84546B0608A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713950" y="2760663"/>
            <a:ext cx="2857762" cy="221297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/>
          <a:lstStyle/>
          <a:p>
            <a:r>
              <a:rPr lang="en-US" dirty="0"/>
              <a:t>Create &amp; push a local repository</a:t>
            </a:r>
          </a:p>
        </p:txBody>
      </p:sp>
      <p:pic>
        <p:nvPicPr>
          <p:cNvPr id="24" name="Picture 1" descr="page9image58368128">
            <a:extLst>
              <a:ext uri="{FF2B5EF4-FFF2-40B4-BE49-F238E27FC236}">
                <a16:creationId xmlns:a16="http://schemas.microsoft.com/office/drawing/2014/main" id="{5C2FD11B-8C72-A249-B4E9-2D9DFAAD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220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age2image58278928">
            <a:extLst>
              <a:ext uri="{FF2B5EF4-FFF2-40B4-BE49-F238E27FC236}">
                <a16:creationId xmlns:a16="http://schemas.microsoft.com/office/drawing/2014/main" id="{F1C9725A-0434-2249-8E8B-7F56450A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567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07BEBD3-DC1E-3E4B-A74C-0A032D082A1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1694887-3623-9743-B6D8-EE6D59025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--list</a:t>
            </a:r>
          </a:p>
        </p:txBody>
      </p:sp>
    </p:spTree>
    <p:extLst>
      <p:ext uri="{BB962C8B-B14F-4D97-AF65-F5344CB8AC3E}">
        <p14:creationId xmlns:p14="http://schemas.microsoft.com/office/powerpoint/2010/main" val="15263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82124" cy="3943842"/>
          </a:xfrm>
        </p:spPr>
        <p:txBody>
          <a:bodyPr/>
          <a:lstStyle/>
          <a:p>
            <a:r>
              <a:rPr lang="en-US" dirty="0"/>
              <a:t>Saving with Git and Remote Repos</a:t>
            </a:r>
          </a:p>
          <a:p>
            <a:endParaRPr lang="en-US" sz="4000" dirty="0"/>
          </a:p>
          <a:p>
            <a:r>
              <a:rPr lang="en-US" sz="4000" dirty="0"/>
              <a:t>Overview of Hands-on B</a:t>
            </a:r>
          </a:p>
        </p:txBody>
      </p:sp>
    </p:spTree>
    <p:extLst>
      <p:ext uri="{BB962C8B-B14F-4D97-AF65-F5344CB8AC3E}">
        <p14:creationId xmlns:p14="http://schemas.microsoft.com/office/powerpoint/2010/main" val="327573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DE4C7-526E-564F-8162-AEFA7EE1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98F14-6827-814F-801A-A5930EF25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CF7DEB-4F6D-0644-A99C-606B48835D9D}"/>
              </a:ext>
            </a:extLst>
          </p:cNvPr>
          <p:cNvSpPr/>
          <p:nvPr/>
        </p:nvSpPr>
        <p:spPr>
          <a:xfrm rot="9280485">
            <a:off x="7814971" y="1415611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3D222-7EB4-7F4D-ABA0-2C02BC3B9C2E}"/>
              </a:ext>
            </a:extLst>
          </p:cNvPr>
          <p:cNvSpPr/>
          <p:nvPr/>
        </p:nvSpPr>
        <p:spPr>
          <a:xfrm rot="9280485">
            <a:off x="7814969" y="3029585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039B94-19C2-5946-AC94-8E12922872CA}"/>
              </a:ext>
            </a:extLst>
          </p:cNvPr>
          <p:cNvSpPr/>
          <p:nvPr/>
        </p:nvSpPr>
        <p:spPr>
          <a:xfrm rot="12723723">
            <a:off x="7733718" y="5995519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1FFBA3-8411-204C-94F2-EE01E04E4A34}"/>
              </a:ext>
            </a:extLst>
          </p:cNvPr>
          <p:cNvSpPr/>
          <p:nvPr/>
        </p:nvSpPr>
        <p:spPr>
          <a:xfrm>
            <a:off x="9204959" y="1886585"/>
            <a:ext cx="2743200" cy="2743200"/>
          </a:xfrm>
          <a:prstGeom prst="roundRect">
            <a:avLst>
              <a:gd name="adj" fmla="val 13492"/>
            </a:avLst>
          </a:prstGeom>
          <a:solidFill>
            <a:srgbClr val="22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3 "locations" where files, folders, and changes are stored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58B569-08C6-F14C-97C9-51C2C65D5B3F}"/>
              </a:ext>
            </a:extLst>
          </p:cNvPr>
          <p:cNvSpPr/>
          <p:nvPr/>
        </p:nvSpPr>
        <p:spPr>
          <a:xfrm>
            <a:off x="243841" y="1816525"/>
            <a:ext cx="2743200" cy="2743200"/>
          </a:xfrm>
          <a:prstGeom prst="roundRect">
            <a:avLst>
              <a:gd name="adj" fmla="val 1349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2 commands to transfer the items between the "locations"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04C28AB-4973-7E49-98AD-8018E5FAC7AF}"/>
              </a:ext>
            </a:extLst>
          </p:cNvPr>
          <p:cNvSpPr/>
          <p:nvPr/>
        </p:nvSpPr>
        <p:spPr>
          <a:xfrm>
            <a:off x="3189171" y="2843525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7EC773-62BA-5644-A4CA-8E7F5FAD7282}"/>
              </a:ext>
            </a:extLst>
          </p:cNvPr>
          <p:cNvGrpSpPr/>
          <p:nvPr/>
        </p:nvGrpSpPr>
        <p:grpSpPr>
          <a:xfrm>
            <a:off x="3681040" y="1812061"/>
            <a:ext cx="4829919" cy="4125856"/>
            <a:chOff x="2277055" y="554037"/>
            <a:chExt cx="4829919" cy="412585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32182F8-2AE6-4A4D-BF5F-346F6C66F216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C86C920-5D63-4E48-9F82-BF86D60BE213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335A86A-8D26-D04A-A38C-5A798E11E2E8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A88C76AA-2F5E-4F4C-9164-1DD863DD9C3B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3E434A78-815D-8044-B949-04E1FE05161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71422B-5E3D-3B44-AF93-6E7F2DDD6999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8" name="Bent Arrow 27">
              <a:extLst>
                <a:ext uri="{FF2B5EF4-FFF2-40B4-BE49-F238E27FC236}">
                  <a16:creationId xmlns:a16="http://schemas.microsoft.com/office/drawing/2014/main" id="{CEA1D290-5378-E64F-873F-C15F8AA9CB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89471615-8F23-1241-8F67-0816CC58F77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4124-73C1-CE44-8759-9FEFDF3815A5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D96FD67-0FAE-EE4B-B525-93531F5BCEAD}"/>
              </a:ext>
            </a:extLst>
          </p:cNvPr>
          <p:cNvSpPr/>
          <p:nvPr/>
        </p:nvSpPr>
        <p:spPr>
          <a:xfrm rot="10800000">
            <a:off x="8507659" y="4450539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DA1B4FE-CB8A-F941-BC45-331C86E52065}"/>
              </a:ext>
            </a:extLst>
          </p:cNvPr>
          <p:cNvSpPr/>
          <p:nvPr/>
        </p:nvSpPr>
        <p:spPr>
          <a:xfrm>
            <a:off x="1054399" y="6334780"/>
            <a:ext cx="2363372" cy="5232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https://git-scm.com/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84BEB4-2090-C340-9D60-058A172E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" y="5957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working directory</a:t>
            </a:r>
          </a:p>
          <a:p>
            <a:pPr lvl="1" fontAlgn="base"/>
            <a:r>
              <a:rPr lang="en-US" dirty="0"/>
              <a:t>the current local directory that you are working on.</a:t>
            </a:r>
          </a:p>
          <a:p>
            <a:pPr lvl="1" fontAlgn="base"/>
            <a:r>
              <a:rPr lang="en-US" dirty="0"/>
              <a:t>all changes first takes place here</a:t>
            </a:r>
          </a:p>
          <a:p>
            <a:pPr marL="457200" lvl="1" indent="0" fontAlgn="base">
              <a:buNone/>
            </a:pPr>
            <a:endParaRPr lang="en-US" dirty="0"/>
          </a:p>
          <a:p>
            <a:pPr marL="457200" lvl="1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b="1" dirty="0"/>
              <a:t>git add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command that promotes a change from working directory to staging area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90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staging area</a:t>
            </a:r>
          </a:p>
          <a:p>
            <a:pPr lvl="1" fontAlgn="base"/>
            <a:r>
              <a:rPr lang="en-US" dirty="0"/>
              <a:t>the buffer between the working directory &amp; the repository</a:t>
            </a:r>
          </a:p>
          <a:p>
            <a:pPr lvl="1" fontAlgn="base"/>
            <a:r>
              <a:rPr lang="en-US" dirty="0"/>
              <a:t>used to be called the 'index'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the promoted changes are bundled together, waiting for the next commit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67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git commit</a:t>
            </a:r>
          </a:p>
          <a:p>
            <a:pPr lvl="1" fontAlgn="base"/>
            <a:r>
              <a:rPr lang="en-US" dirty="0"/>
              <a:t>command to record changes to the repository</a:t>
            </a:r>
          </a:p>
          <a:p>
            <a:pPr lvl="1" fontAlgn="base"/>
            <a:r>
              <a:rPr lang="en-US" dirty="0"/>
              <a:t>used once all the files with the changes you want to be saved are in staging area</a:t>
            </a:r>
          </a:p>
          <a:p>
            <a:pPr lvl="1" fontAlgn="base"/>
            <a:r>
              <a:rPr lang="en-US" dirty="0"/>
              <a:t>Game Check-In</a:t>
            </a:r>
          </a:p>
          <a:p>
            <a:pPr lvl="2" fontAlgn="base"/>
            <a:r>
              <a:rPr lang="en-US" dirty="0"/>
              <a:t>it is like when you defeated the boss &amp; want to save your progress in the game</a:t>
            </a:r>
          </a:p>
          <a:p>
            <a:pPr lvl="1" fontAlgn="base"/>
            <a:r>
              <a:rPr lang="en-US" dirty="0"/>
              <a:t>comments per commit  provides a natural documentation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A68D73-4881-9443-B4DC-26CD0545E3AC}"/>
              </a:ext>
            </a:extLst>
          </p:cNvPr>
          <p:cNvGrpSpPr>
            <a:grpSpLocks noChangeAspect="1"/>
          </p:cNvGrpSpPr>
          <p:nvPr/>
        </p:nvGrpSpPr>
        <p:grpSpPr>
          <a:xfrm>
            <a:off x="11223947" y="3888553"/>
            <a:ext cx="914400" cy="1573398"/>
            <a:chOff x="838199" y="2011218"/>
            <a:chExt cx="1755775" cy="30211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57CA64-917D-1041-9750-339D0BE2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CAF497-F83A-E645-8F49-CBED26AB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45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A3758-52B8-D748-81FB-1DF21784D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repository</a:t>
            </a:r>
          </a:p>
          <a:p>
            <a:pPr lvl="1"/>
            <a:r>
              <a:rPr lang="en-US" dirty="0"/>
              <a:t>git repository is the actual  "</a:t>
            </a:r>
            <a:r>
              <a:rPr lang="en-US" b="1" dirty="0"/>
              <a:t>.git</a:t>
            </a:r>
            <a:r>
              <a:rPr lang="en-US" dirty="0"/>
              <a:t>"</a:t>
            </a:r>
            <a:r>
              <a:rPr lang="en-US" b="1" dirty="0"/>
              <a:t> </a:t>
            </a:r>
            <a:r>
              <a:rPr lang="en-US" dirty="0"/>
              <a:t>folder inside a project</a:t>
            </a:r>
          </a:p>
          <a:p>
            <a:pPr lvl="1"/>
            <a:r>
              <a:rPr lang="en-US" dirty="0"/>
              <a:t>the folder tracks all the changes made in the project</a:t>
            </a:r>
          </a:p>
          <a:p>
            <a:pPr lvl="1"/>
            <a:r>
              <a:rPr lang="en-US" dirty="0"/>
              <a:t>i.e. the historian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remote repository (GitHub)</a:t>
            </a:r>
          </a:p>
          <a:p>
            <a:pPr lvl="1"/>
            <a:r>
              <a:rPr lang="en-US" dirty="0"/>
              <a:t>the repository on GitHub's server, allowing the code to be viewed by others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7BCE1E-4309-C345-A257-8CD1A4820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854BDC-2182-ED45-9346-5D798032AD41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DF3757A-9A15-6A49-8509-71D7A84B1798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5B7F273-D385-E442-92D1-FAB30A957CA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4503-3D26-444E-9F4A-13706275DCBF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91DCDA69-9B69-FF40-9493-633B1A3ED6B6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ent Arrow 32">
              <a:extLst>
                <a:ext uri="{FF2B5EF4-FFF2-40B4-BE49-F238E27FC236}">
                  <a16:creationId xmlns:a16="http://schemas.microsoft.com/office/drawing/2014/main" id="{63AD9FB9-1C87-754C-94D6-DCA5A386A28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A2580F-30D7-4E45-B45C-E3FEABC5495F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F51BB4C9-B177-B444-9818-85039DC562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33359C73-71F9-B14C-AF30-F09F5FD5734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4E384F-88B8-9A4C-87D5-B6F50B2EB34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023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A9F9-CAE6-D546-BB31-34DA3DB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Why have Staging Area?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A5D5-70DA-244F-AEB4-1836F331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stage a file = prepare the file for a commit</a:t>
            </a:r>
          </a:p>
          <a:p>
            <a:r>
              <a:rPr lang="en-US" dirty="0"/>
              <a:t>You can add and remove files that pertains to a specific commit you want to make.</a:t>
            </a:r>
          </a:p>
          <a:p>
            <a:pPr marL="0" indent="0">
              <a:buNone/>
            </a:pPr>
            <a:r>
              <a:rPr lang="en-US" dirty="0"/>
              <a:t>Example Situation: </a:t>
            </a:r>
          </a:p>
          <a:p>
            <a:pPr lvl="1"/>
            <a:r>
              <a:rPr lang="en-US" dirty="0"/>
              <a:t>You are working on 2 features. </a:t>
            </a:r>
          </a:p>
          <a:p>
            <a:pPr lvl="1"/>
            <a:r>
              <a:rPr lang="en-US" dirty="0"/>
              <a:t>Feature A is done but feature B needs more work. </a:t>
            </a:r>
          </a:p>
          <a:p>
            <a:pPr lvl="1"/>
            <a:r>
              <a:rPr lang="en-US" dirty="0"/>
              <a:t>You need to commit your code before going home. </a:t>
            </a:r>
          </a:p>
          <a:p>
            <a:pPr marL="0" indent="0">
              <a:buNone/>
            </a:pPr>
            <a:r>
              <a:rPr lang="en-US" dirty="0"/>
              <a:t>Solution: Add feature A related files to the staging area &amp; commit.</a:t>
            </a:r>
          </a:p>
          <a:p>
            <a:pPr marL="0" indent="0">
              <a:buNone/>
            </a:pPr>
            <a:r>
              <a:rPr lang="en-US" dirty="0"/>
              <a:t>Result: Feature A is committed and viewable to others while feature B is still in your working directory (un-staged).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3D8D7-4113-9C4A-8E46-CFA4BB5B9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65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A59-AA8C-A149-9295-FA2B9CF5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1A4F31-F9CE-0B4C-AA3C-6330BCC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4960" y="3657601"/>
            <a:ext cx="9144001" cy="25193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remote </a:t>
            </a:r>
            <a:r>
              <a:rPr lang="en-US" dirty="0"/>
              <a:t>command</a:t>
            </a:r>
          </a:p>
          <a:p>
            <a:pPr lvl="1"/>
            <a:r>
              <a:rPr lang="en-US" dirty="0"/>
              <a:t>manages the connection between your local &amp; remote repositories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remote --verbose</a:t>
            </a:r>
          </a:p>
          <a:p>
            <a:pPr lvl="1"/>
            <a:r>
              <a:rPr lang="en-US" dirty="0"/>
              <a:t>lists out the URLs that Git has stored &amp; alias (nickname) that can be used when reading &amp; writing to that remote repo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FC2D-A0A0-144B-B577-C481D3031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FA5A-FE95-444C-A62E-7FC83CB8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5363"/>
            <a:ext cx="1371600" cy="13716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C55EA5-E5FA-3948-B016-B5F01FCA2861}"/>
              </a:ext>
            </a:extLst>
          </p:cNvPr>
          <p:cNvSpPr/>
          <p:nvPr/>
        </p:nvSpPr>
        <p:spPr>
          <a:xfrm>
            <a:off x="174811" y="1690687"/>
            <a:ext cx="7740889" cy="173831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-verbose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https://github.com/user/repo (fetch)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 /user/repo (push)</a:t>
            </a:r>
          </a:p>
        </p:txBody>
      </p:sp>
    </p:spTree>
    <p:extLst>
      <p:ext uri="{BB962C8B-B14F-4D97-AF65-F5344CB8AC3E}">
        <p14:creationId xmlns:p14="http://schemas.microsoft.com/office/powerpoint/2010/main" val="318621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92B-07D6-5747-8C95-77C8CEC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A378-2BE9-744C-A3BF-F172A88F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Configure your Git username and email with </a:t>
            </a:r>
            <a:r>
              <a:rPr lang="en-US" b="1" dirty="0"/>
              <a:t>git config</a:t>
            </a:r>
            <a:endParaRPr lang="en-US" dirty="0"/>
          </a:p>
          <a:p>
            <a:pPr lvl="1"/>
            <a:r>
              <a:rPr lang="en-US" dirty="0"/>
              <a:t>For Mac, use Terminal</a:t>
            </a:r>
          </a:p>
          <a:p>
            <a:pPr lvl="1"/>
            <a:r>
              <a:rPr lang="en-US" dirty="0"/>
              <a:t>For Windows, use PowerShell or Git Bash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5A236-1ABA-BB49-934A-2A5882E44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2E4D7-3090-5C49-9056-109659147943}"/>
              </a:ext>
            </a:extLst>
          </p:cNvPr>
          <p:cNvSpPr/>
          <p:nvPr/>
        </p:nvSpPr>
        <p:spPr>
          <a:xfrm>
            <a:off x="1156771" y="3333025"/>
            <a:ext cx="10197029" cy="293442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user.name "GitHub_UserName"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user.email "example@email.com"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color.ui auto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--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>
            <a:hlinkClick r:id="rId3"/>
            <a:extLst>
              <a:ext uri="{FF2B5EF4-FFF2-40B4-BE49-F238E27FC236}">
                <a16:creationId xmlns:a16="http://schemas.microsoft.com/office/drawing/2014/main" id="{DAF9E669-384D-6543-80BB-8CA3F6C489AC}"/>
              </a:ext>
            </a:extLst>
          </p:cNvPr>
          <p:cNvSpPr/>
          <p:nvPr/>
        </p:nvSpPr>
        <p:spPr>
          <a:xfrm>
            <a:off x="-1" y="6492875"/>
            <a:ext cx="7489862" cy="365124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https://git-scm.com/book/en/v2/Getting-Started-First-Time-Git-Setup</a:t>
            </a:r>
          </a:p>
        </p:txBody>
      </p:sp>
    </p:spTree>
    <p:extLst>
      <p:ext uri="{BB962C8B-B14F-4D97-AF65-F5344CB8AC3E}">
        <p14:creationId xmlns:p14="http://schemas.microsoft.com/office/powerpoint/2010/main" val="120121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9719-7670-044E-8FAF-D7964A14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9B2B-F448-D147-A7F8-27DE5CB9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r>
              <a:rPr lang="en-US" dirty="0"/>
              <a:t>git creates an </a:t>
            </a:r>
            <a:r>
              <a:rPr lang="en-US" b="1" dirty="0"/>
              <a:t>alias</a:t>
            </a:r>
            <a:r>
              <a:rPr lang="en-US" dirty="0"/>
              <a:t> of the remote repository when you clone a remote repository to your local machine</a:t>
            </a:r>
          </a:p>
          <a:p>
            <a:pPr lvl="1"/>
            <a:r>
              <a:rPr lang="en-US" dirty="0"/>
              <a:t>i.e. </a:t>
            </a:r>
            <a:r>
              <a:rPr lang="en-US" altLang="ja-JP" dirty="0"/>
              <a:t>nickname</a:t>
            </a:r>
            <a:r>
              <a:rPr lang="en-US" dirty="0"/>
              <a:t> is assigned per remote repository's URL</a:t>
            </a:r>
          </a:p>
          <a:p>
            <a:r>
              <a:rPr lang="en-US" dirty="0"/>
              <a:t>Most common alias is called "</a:t>
            </a:r>
            <a:r>
              <a:rPr lang="en-US" b="1" dirty="0">
                <a:hlinkClick r:id="rId4"/>
              </a:rPr>
              <a:t>origin</a:t>
            </a:r>
            <a:r>
              <a:rPr lang="en-US" dirty="0"/>
              <a:t>."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Thus, both following commands does the same thing:</a:t>
            </a:r>
          </a:p>
          <a:p>
            <a:pPr lvl="1"/>
            <a:r>
              <a:rPr lang="en-US" dirty="0"/>
              <a:t>git push -u https://github.com/user/repo.git master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remote add </a:t>
            </a:r>
            <a:r>
              <a:rPr lang="en-US" b="1" dirty="0"/>
              <a:t>ALIAS</a:t>
            </a:r>
            <a:r>
              <a:rPr lang="en-US" dirty="0"/>
              <a:t> https://github.com/ahandsel/repo.git </a:t>
            </a:r>
          </a:p>
          <a:p>
            <a:pPr lvl="1"/>
            <a:r>
              <a:rPr lang="en-US" dirty="0"/>
              <a:t>git push -u </a:t>
            </a:r>
            <a:r>
              <a:rPr lang="en-US" b="1" dirty="0"/>
              <a:t>ALIAS</a:t>
            </a:r>
            <a:r>
              <a:rPr lang="en-US" dirty="0"/>
              <a:t> master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28D001-172A-CA47-8D96-51E92040E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</p:spTree>
    <p:extLst>
      <p:ext uri="{BB962C8B-B14F-4D97-AF65-F5344CB8AC3E}">
        <p14:creationId xmlns:p14="http://schemas.microsoft.com/office/powerpoint/2010/main" val="190856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FCEB-38F9-7C47-A20C-E8576081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DF9A-1877-DB4C-8F5C-64E0EBB5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git push [remote] [branch]</a:t>
            </a:r>
          </a:p>
          <a:p>
            <a:pPr lvl="1"/>
            <a:r>
              <a:rPr lang="en-US" dirty="0"/>
              <a:t>command to upload local repo content to a remote repo</a:t>
            </a:r>
          </a:p>
          <a:p>
            <a:pPr lvl="2"/>
            <a:r>
              <a:rPr lang="en-US" dirty="0"/>
              <a:t>i.e. export the commits from your local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 repo</a:t>
            </a:r>
          </a:p>
          <a:p>
            <a:pPr lvl="1"/>
            <a:r>
              <a:rPr lang="en-US" dirty="0"/>
              <a:t>counterpart to </a:t>
            </a:r>
            <a:r>
              <a:rPr lang="en-US" b="1" dirty="0"/>
              <a:t>git fetch</a:t>
            </a:r>
            <a:r>
              <a:rPr lang="en-US" dirty="0"/>
              <a:t> (import commits to local repo)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Pushing can potentially overwrite changes!</a:t>
            </a:r>
          </a:p>
          <a:p>
            <a:r>
              <a:rPr lang="en-US" b="1" dirty="0"/>
              <a:t>git push</a:t>
            </a:r>
            <a:r>
              <a:rPr lang="en-US" dirty="0"/>
              <a:t> command works only for remote repo that has not been modified since your last push or clone</a:t>
            </a:r>
          </a:p>
          <a:p>
            <a:pPr lvl="1"/>
            <a:r>
              <a:rPr lang="en-US" dirty="0"/>
              <a:t>i.e. No one else changed the remote repo after you</a:t>
            </a:r>
          </a:p>
          <a:p>
            <a:r>
              <a:rPr lang="en-US" dirty="0"/>
              <a:t>if you &amp; another user cloned at the same time and they push upstream before you, your push will rightly be rejected</a:t>
            </a:r>
          </a:p>
          <a:p>
            <a:pPr lvl="1"/>
            <a:r>
              <a:rPr lang="en-US" dirty="0"/>
              <a:t>you will need to fetch their work and include it in your push first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9F774-7A3A-4940-B320-403328597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9B929-BE9F-0F43-9930-E6E35E5F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07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pPr algn="ctr"/>
            <a:r>
              <a:rPr lang="en-US" dirty="0"/>
              <a:t>Hands-on B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Saving with Git</a:t>
            </a:r>
          </a:p>
        </p:txBody>
      </p:sp>
      <p:pic>
        <p:nvPicPr>
          <p:cNvPr id="15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F4D702-6CE1-3344-8AD8-B56FA29CD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7360" y="2755900"/>
            <a:ext cx="2708518" cy="22129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remote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5C3C-5957-294E-86FB-F0201A6F7E0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72404" y="2760290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manage the connection between the local &amp; remote repos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push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2D62584-90D8-AE45-A2A1-919A83F822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223753" y="2755923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upload local repo content to a remote repo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FA378-F1C2-9040-801A-8979E232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20" y="517767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45324-AB58-7D49-9DEE-ECC0AF4E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18" y="5177677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722DCE-F9C6-4D49-9540-818D59ABF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69" y="517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Documents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mkdir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Initialized empty Git repository in /Users/g001494/Documents/Kintone_Dojo/.git/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Local Git Repository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In your terminal, go to </a:t>
            </a:r>
            <a:r>
              <a:rPr lang="en-US" b="1" dirty="0"/>
              <a:t>Documents</a:t>
            </a:r>
            <a:r>
              <a:rPr lang="en-US" dirty="0"/>
              <a:t> and create a directory named </a:t>
            </a:r>
            <a:r>
              <a:rPr lang="en-US" b="1" dirty="0"/>
              <a:t>kintone_dojo</a:t>
            </a:r>
          </a:p>
          <a:p>
            <a:pPr lvl="1"/>
            <a:r>
              <a:rPr lang="en-US" dirty="0"/>
              <a:t>$ pwd ~/Documents/kintone_dojo</a:t>
            </a:r>
          </a:p>
          <a:p>
            <a:pPr lvl="1"/>
            <a:endParaRPr lang="en-US" dirty="0"/>
          </a:p>
          <a:p>
            <a:r>
              <a:rPr lang="en-US" dirty="0"/>
              <a:t>In there, initialize a git repository</a:t>
            </a:r>
          </a:p>
          <a:p>
            <a:endParaRPr lang="en-US" dirty="0"/>
          </a:p>
          <a:p>
            <a:r>
              <a:rPr lang="en-US" dirty="0"/>
              <a:t>Repository is often shortened to Repo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39573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132556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README.md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code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README.md file to the Local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419578" cy="4351338"/>
          </a:xfrm>
        </p:spPr>
        <p:txBody>
          <a:bodyPr/>
          <a:lstStyle/>
          <a:p>
            <a:r>
              <a:rPr lang="en-US" dirty="0"/>
              <a:t>Create a README.md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current kintone_dojo directory with VS Code</a:t>
            </a:r>
          </a:p>
          <a:p>
            <a:pPr lvl="1"/>
            <a:r>
              <a:rPr lang="en-US" dirty="0"/>
              <a:t>See appendix for setup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a description of your repository in the markdown file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B8719-7630-AD48-950B-9169EB76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328"/>
            <a:ext cx="6097777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72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Git's Status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8430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status</a:t>
            </a:r>
            <a:endParaRPr lang="en-US" dirty="0"/>
          </a:p>
          <a:p>
            <a:r>
              <a:rPr lang="en-US" dirty="0"/>
              <a:t>command that shows the working directory's &amp; staging area's state</a:t>
            </a:r>
          </a:p>
          <a:p>
            <a:pPr lvl="1"/>
            <a:r>
              <a:rPr lang="en-US" b="1" dirty="0"/>
              <a:t>Changes to be committed: </a:t>
            </a:r>
            <a:r>
              <a:rPr lang="en-US" dirty="0"/>
              <a:t>You can see which changes have &amp; have not been staged</a:t>
            </a:r>
          </a:p>
          <a:p>
            <a:pPr lvl="1"/>
            <a:r>
              <a:rPr lang="en-US" b="1" dirty="0"/>
              <a:t>Untracked files: </a:t>
            </a:r>
            <a:r>
              <a:rPr lang="en-US" dirty="0"/>
              <a:t>You can see which files are not being tracked by git</a:t>
            </a:r>
          </a:p>
          <a:p>
            <a:pPr lvl="1"/>
            <a:endParaRPr lang="en-US" dirty="0"/>
          </a:p>
          <a:p>
            <a:r>
              <a:rPr lang="en-US" dirty="0"/>
              <a:t>See that the README.md needs to be tracked by git</a:t>
            </a:r>
          </a:p>
          <a:p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9A43ACA-9031-8E4A-BED5-610C040DE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0C9C3-1339-5D42-B405-D72D93DA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" y="3137604"/>
            <a:ext cx="5843015" cy="30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6045" cy="1325563"/>
          </a:xfrm>
        </p:spPr>
        <p:txBody>
          <a:bodyPr/>
          <a:lstStyle/>
          <a:p>
            <a:r>
              <a:rPr lang="en-US" dirty="0"/>
              <a:t>Saving #1 - Add a File to Git's Staging Area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B71233-24E1-EF42-BA1A-162BF84F7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README.md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commits yet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rm --cached &lt;file&gt;…" to unstage)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new file: README.md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add</a:t>
            </a:r>
            <a:r>
              <a:rPr lang="en-US" dirty="0"/>
              <a:t> </a:t>
            </a:r>
            <a:r>
              <a:rPr lang="en-US" b="1" dirty="0"/>
              <a:t>[file/folder]</a:t>
            </a:r>
          </a:p>
          <a:p>
            <a:pPr lvl="1"/>
            <a:r>
              <a:rPr lang="en-US" dirty="0"/>
              <a:t>command to add the [file/folder] to the staging area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staging area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B987DD-6F50-1748-86EF-0B1D8FA95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9550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"First version of README file"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#2 - Add a File to Git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commit -m "message" </a:t>
            </a:r>
          </a:p>
          <a:p>
            <a:pPr lvl="1"/>
            <a:r>
              <a:rPr lang="en-US" dirty="0"/>
              <a:t>command to add the file/folder to the repository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the repository</a:t>
            </a:r>
          </a:p>
          <a:p>
            <a:pPr lvl="1"/>
            <a:r>
              <a:rPr lang="en-US" dirty="0"/>
              <a:t>specifically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7DB0B4-A3B5-7F4C-94CB-371889DC2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D0ECE-C87C-6744-979A-0B862C26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3" y="3956087"/>
            <a:ext cx="5843016" cy="22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4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56F8-FC90-4B45-82F6-2ACBEEB6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C4271334-7A34-BF4D-BBD2-08AF831A5D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603065" cy="36964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6CDDB-FB88-6440-A0EB-88CB805D1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824143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 Repository</a:t>
            </a:r>
            <a:endParaRPr lang="en-US" b="1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https://github.com/new</a:t>
            </a:r>
            <a:endParaRPr lang="en-US" dirty="0"/>
          </a:p>
          <a:p>
            <a:r>
              <a:rPr lang="en-US" dirty="0"/>
              <a:t>Name your repository </a:t>
            </a:r>
            <a:r>
              <a:rPr lang="en-US" b="1" dirty="0"/>
              <a:t>kintone_dojo</a:t>
            </a:r>
          </a:p>
          <a:p>
            <a:r>
              <a:rPr lang="en-US" dirty="0"/>
              <a:t>Do not initialize repository with README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0F8898-A92C-8A4B-9DC9-B9AAEAC06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35417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Push </a:t>
            </a:r>
            <a:r>
              <a:rPr lang="en-US" dirty="0"/>
              <a:t>the existing repository!</a:t>
            </a:r>
          </a:p>
          <a:p>
            <a:pPr lvl="1"/>
            <a:r>
              <a:rPr lang="en-US" dirty="0"/>
              <a:t>Get the URL by clicking on </a:t>
            </a:r>
            <a:r>
              <a:rPr lang="en-US" b="1" dirty="0"/>
              <a:t>Clone or download </a:t>
            </a:r>
            <a:r>
              <a:rPr lang="en-US" dirty="0"/>
              <a:t>button &amp; copying the HTTPS link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pPr lvl="1"/>
            <a:r>
              <a:rPr lang="en-US" dirty="0"/>
              <a:t>connects the git managed local repository with GitHub's remote</a:t>
            </a:r>
          </a:p>
          <a:p>
            <a:pPr marL="457200" lvl="1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</a:t>
            </a:r>
            <a:endParaRPr lang="en-US" b="1" dirty="0"/>
          </a:p>
          <a:p>
            <a:pPr lvl="1"/>
            <a:r>
              <a:rPr lang="en-US" dirty="0"/>
              <a:t>command to manage the remote repos</a:t>
            </a:r>
            <a:endParaRPr lang="en-US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2B66A7-C21E-5F48-A81E-C1DDD99A1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32706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1642</Words>
  <Application>Microsoft Macintosh PowerPoint</Application>
  <PresentationFormat>Widescreen</PresentationFormat>
  <Paragraphs>268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Proxima Soft</vt:lpstr>
      <vt:lpstr>Office Theme</vt:lpstr>
      <vt:lpstr>PowerPoint Presentation</vt:lpstr>
      <vt:lpstr>Configure Git</vt:lpstr>
      <vt:lpstr>Create a Local Git Repository</vt:lpstr>
      <vt:lpstr>Add a README.md file to the Local Repo</vt:lpstr>
      <vt:lpstr>Check Git's Status</vt:lpstr>
      <vt:lpstr>Saving #1 - Add a File to Git's Staging Area </vt:lpstr>
      <vt:lpstr>Saving #2 - Add a File to Git Repo</vt:lpstr>
      <vt:lpstr>Create a GitHub Repository</vt:lpstr>
      <vt:lpstr>Local Git  GitHub</vt:lpstr>
      <vt:lpstr>Local Git  GitHub</vt:lpstr>
      <vt:lpstr>Congrats! Hands-on A &amp; B is Completed!</vt:lpstr>
      <vt:lpstr>PowerPoint Presentation</vt:lpstr>
      <vt:lpstr>Saving Changes with Git</vt:lpstr>
      <vt:lpstr>Saving Changes with Git</vt:lpstr>
      <vt:lpstr>Saving Changes with Git</vt:lpstr>
      <vt:lpstr>Saving Changes with Git</vt:lpstr>
      <vt:lpstr>Saving Changes with Git</vt:lpstr>
      <vt:lpstr> Why have Staging Area?</vt:lpstr>
      <vt:lpstr>Working with Remote Repos</vt:lpstr>
      <vt:lpstr>Working with Remote Repos</vt:lpstr>
      <vt:lpstr>git push?</vt:lpstr>
      <vt:lpstr>Hands-on B Review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3</cp:revision>
  <dcterms:created xsi:type="dcterms:W3CDTF">2020-05-19T07:42:09Z</dcterms:created>
  <dcterms:modified xsi:type="dcterms:W3CDTF">2020-05-19T07:43:31Z</dcterms:modified>
  <cp:category/>
</cp:coreProperties>
</file>